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51" r:id="rId3"/>
    <p:sldId id="356" r:id="rId4"/>
    <p:sldId id="357" r:id="rId5"/>
    <p:sldId id="358" r:id="rId6"/>
    <p:sldId id="359" r:id="rId7"/>
    <p:sldId id="352" r:id="rId8"/>
    <p:sldId id="395" r:id="rId9"/>
    <p:sldId id="397" r:id="rId10"/>
    <p:sldId id="398" r:id="rId11"/>
    <p:sldId id="396" r:id="rId12"/>
    <p:sldId id="399" r:id="rId13"/>
    <p:sldId id="360" r:id="rId14"/>
    <p:sldId id="363" r:id="rId15"/>
    <p:sldId id="354" r:id="rId16"/>
    <p:sldId id="355" r:id="rId17"/>
    <p:sldId id="367" r:id="rId18"/>
    <p:sldId id="368" r:id="rId19"/>
    <p:sldId id="369" r:id="rId20"/>
    <p:sldId id="370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C06338-C925-4246-9060-3685BCDDC56B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07C6FF-CB04-4CAB-8E8B-A0CE23FE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B14A7A-09C0-4AFD-AE58-983F9391331F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F5003C-CBEF-4A46-A3F6-5842A2AB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37CE00-AE71-4386-89E3-DB381E8D1DB8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A2BA27-A92D-42BE-8713-FF5FFC8C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398E7F-D125-4C35-881A-DEE7E4BDA88D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2CACDD-1BA5-4942-A4CA-6E199930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228C0B-DD2F-4D49-AF8D-4068A2DC93AD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B2299F-2D08-4E5D-BACD-BC04C7CF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AEB03BC-EBE8-4E33-88E9-05E20AF3FE9A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060965-69B5-489E-A8D5-BE2E31CB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9A8183-8BA6-47C9-B23C-CD9907CE904B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1B034D-8CDF-4894-BD9D-48C38A0C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47F848-F5B3-40CE-BE19-78B1BD0E5257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1F4FDC2-7FB5-4640-8B8D-9265392C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9EA405-1BFF-44E9-8851-58E416885121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E8D284-0211-41CB-9878-A9200753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3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452D64-9603-4189-8F88-48AADA6C1615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129A7BD-96A7-4028-967E-AE090ABE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7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C0D278-84F1-4739-974A-621FF74DCD05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485C0D-7884-4E53-A6AA-5AA587E1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D8E5-A801-471E-9841-79BEE027C3E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4909B6-DB0C-4334-A744-874D9BE6AAC1}" type="datetimeFigureOut">
              <a:rPr lang="en-US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1C3555-357A-4F44-A096-815F92137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152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1629" y="1447800"/>
            <a:ext cx="3125972" cy="101382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Sunat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Dodecagon 7"/>
          <p:cNvSpPr/>
          <p:nvPr/>
        </p:nvSpPr>
        <p:spPr>
          <a:xfrm>
            <a:off x="147084" y="1143000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857" y="2893736"/>
            <a:ext cx="8755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ms-MY" sz="5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6200" y="4876800"/>
            <a:ext cx="8991600" cy="83099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s-MY" sz="2400" b="1" i="1" dirty="0"/>
              <a:t>“Berpuasa pada hari </a:t>
            </a:r>
            <a:r>
              <a:rPr lang="ms-MY" sz="2400" b="1" i="1" dirty="0" err="1"/>
              <a:t>Arafah</a:t>
            </a:r>
            <a:r>
              <a:rPr lang="ms-MY" sz="2400" b="1" i="1" dirty="0"/>
              <a:t> aku berharap bahawa Allah akan menghapuskan dosa pada tahun sebelumnya dan tahun selepasnya”.</a:t>
            </a:r>
            <a:endParaRPr lang="ms-MY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387" y="3096161"/>
            <a:ext cx="9144000" cy="144655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صِيَامُ يَوْمَ عَرَفَةَ أَحْتَسِبُ عَلَى اللهِ أَنْ يُكَفِّرَ السَّنَةَ الَّتِيْ قَبْلَهُ وَالسَّنَةَ الَّتِيْ بَعْدَهُ. 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6200" y="2362200"/>
            <a:ext cx="4790149" cy="789687"/>
          </a:xfrm>
          <a:prstGeom prst="rightArrow">
            <a:avLst>
              <a:gd name="adj1" fmla="val 63499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SABDA RASULULLAH SAW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666112" y="152400"/>
            <a:ext cx="6401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1628" y="1066800"/>
            <a:ext cx="4268971" cy="7620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Memperbanyakan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zikir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Dodecagon 7"/>
          <p:cNvSpPr/>
          <p:nvPr/>
        </p:nvSpPr>
        <p:spPr>
          <a:xfrm>
            <a:off x="147084" y="685800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857" y="2893736"/>
            <a:ext cx="8755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ms-MY" sz="5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6200" y="4267200"/>
            <a:ext cx="8991600" cy="256993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s-MY" sz="2300" b="1" i="1" dirty="0"/>
              <a:t>“Sebaik-baik doa ialah doa pada hari </a:t>
            </a:r>
            <a:r>
              <a:rPr lang="ms-MY" sz="2300" b="1" i="1" dirty="0" err="1"/>
              <a:t>Arafah</a:t>
            </a:r>
            <a:r>
              <a:rPr lang="ms-MY" sz="2300" b="1" i="1" dirty="0"/>
              <a:t> dan sebaik-baik zikir yang aku dan para Nabi </a:t>
            </a:r>
            <a:r>
              <a:rPr lang="ms-MY" sz="2300" b="1" i="1" dirty="0" err="1"/>
              <a:t>sebelumku</a:t>
            </a:r>
            <a:r>
              <a:rPr lang="ms-MY" sz="2300" b="1" i="1" dirty="0"/>
              <a:t> menyebutnya ialah:</a:t>
            </a:r>
          </a:p>
          <a:p>
            <a:pPr algn="ctr"/>
            <a:r>
              <a:rPr lang="ar-SA" sz="2300" b="1" i="1" dirty="0"/>
              <a:t>لاَ إِلَهَ إِلاَّ اللهُ وَحْدَهُ لاَشَرِيْكَ لَهُ، لَهُ الْمُلْكُ وَلَهُ الْحَمْدُ وَهُوَ عَلَى كُلِّ شَيْءٍ قَدِيْرٌ.</a:t>
            </a:r>
          </a:p>
          <a:p>
            <a:pPr algn="ctr"/>
            <a:r>
              <a:rPr lang="ms-MY" sz="2300" b="1" i="1" dirty="0"/>
              <a:t>Di samping itu, bersempena dengan hari </a:t>
            </a:r>
            <a:r>
              <a:rPr lang="ms-MY" sz="2300" b="1" i="1" dirty="0" err="1"/>
              <a:t>arafah</a:t>
            </a:r>
            <a:r>
              <a:rPr lang="ms-MY" sz="2300" b="1" i="1" dirty="0"/>
              <a:t> yang bakal menjelma, adalah lebih baik kita memperbanyakkan solat-solat sunat, Qiamullail, solat berjemaah, membaca </a:t>
            </a:r>
            <a:r>
              <a:rPr lang="ms-MY" sz="2300" b="1" i="1" dirty="0" err="1"/>
              <a:t>alQuran</a:t>
            </a:r>
            <a:r>
              <a:rPr lang="ms-MY" sz="2300" b="1" i="1" dirty="0"/>
              <a:t>, bersedekah dan ibadat-ibadat lain”.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6387" y="2328208"/>
            <a:ext cx="9144000" cy="1938992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خَيْرُ الدُّعَاءِ دُعَاءُ يَوْمِ عَرَفَةَ ، وَخَيْرُ مَا قُلْتُ أَنَا وَالنَّبِيُّوْنَ مِنْ قَبْلِيْ : لاَ إِلَهَ إِلاَّ اللهُ وَحْدَهُ لاَشَرِيْكَ لَهُ، لَهُ الْمُلْكُ وَلَهُ الْحَمْدُ وَهُوَ عَلَى كُلِّ شَيْءٍ قَدِيْرٌ. 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2851" y="1676400"/>
            <a:ext cx="4790149" cy="789687"/>
          </a:xfrm>
          <a:prstGeom prst="rightArrow">
            <a:avLst>
              <a:gd name="adj1" fmla="val 63499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SABDA RASULULLAH SAW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4514" y="152400"/>
            <a:ext cx="8977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198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2308324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لَيْسَ عَلَيْكُمْ جُنَاحٌ أَن تَبْتَغُوا فَضْلًا مِّن رَّبِّكُمْ ۚ فَإِذَا أَفَضْتُم مِّنْ عَرَفَاتٍ فَاذْكُرُوا اللَّهَ عِندَ الْمَشْعَرِ الْحَرَامِ ۖ وَاذْكُرُوهُ كَمَا هَدَاكُمْ وَإِن كُنتُم مِّن قَبْلِهِ لَمِنَ الضَّالِّينَ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3277820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s-MY" sz="2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Tidaklah menjadi salah, kamu mencari limpah kurnia dari Tuhan kamu (dengan meneruskan perniagaan ketika mengerjakan Haji). Kemudian apabila kamu bertolak turun dari padang </a:t>
            </a:r>
            <a:r>
              <a:rPr lang="ms-MY" sz="23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Arafah</a:t>
            </a:r>
            <a:r>
              <a:rPr lang="ms-MY" sz="2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(menuju ke </a:t>
            </a:r>
            <a:r>
              <a:rPr lang="ms-MY" sz="23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Muzdalifah</a:t>
            </a:r>
            <a:r>
              <a:rPr lang="ms-MY" sz="2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 maka sebutlah nama Allah (dengan berzikir) di tempat </a:t>
            </a:r>
            <a:r>
              <a:rPr lang="ms-MY" sz="23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Masyaril</a:t>
            </a:r>
            <a:r>
              <a:rPr lang="ms-MY" sz="2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ms-MY" sz="23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Al-Haram</a:t>
            </a:r>
            <a:r>
              <a:rPr lang="ms-MY" sz="2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dan berzikirlah </a:t>
            </a:r>
            <a:r>
              <a:rPr lang="ms-MY" sz="23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kepada-Nya</a:t>
            </a:r>
            <a:r>
              <a:rPr lang="ms-MY" sz="2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sebagaimana yang ditunjukkan </a:t>
            </a:r>
            <a:r>
              <a:rPr lang="ms-MY" sz="23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kepadamu</a:t>
            </a:r>
            <a:r>
              <a:rPr lang="ms-MY" sz="2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 sesungguhnya kamu sebelum itu adalah dari golongan orang yang sesat.</a:t>
            </a:r>
            <a:endParaRPr kumimoji="0" lang="ms-MY" sz="23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2295942"/>
            <a:ext cx="9144000" cy="2123658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فَيَا فَوْزَ الْمُسْتَغْفِرِيْنَ، وَياَ نَجَاةَ التَّائِبِينَ.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889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77"/>
            <a:ext cx="9144000" cy="6872177"/>
          </a:xfrm>
        </p:spPr>
      </p:pic>
    </p:spTree>
    <p:extLst>
      <p:ext uri="{BB962C8B-B14F-4D97-AF65-F5344CB8AC3E}">
        <p14:creationId xmlns:p14="http://schemas.microsoft.com/office/powerpoint/2010/main" val="1103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308809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80448"/>
            <a:ext cx="9144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192" y="4162961"/>
            <a:ext cx="8286808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16024" y="1950184"/>
            <a:ext cx="8748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</a:t>
            </a:r>
            <a:endParaRPr lang="en-US" sz="50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أَنَّ مُحَمَّدًا عَبْدُهُ وَرَسُولُهُ</a:t>
            </a:r>
            <a:endParaRPr lang="ms-MY" sz="5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425" y="338589"/>
            <a:ext cx="750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852" y="4602540"/>
            <a:ext cx="82868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00033" y="423714"/>
            <a:ext cx="82153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768" y="2087940"/>
            <a:ext cx="8460432" cy="156966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عَلَى سَيِّدِنَا وَمَوْلَانَا مُحَمَّدٍ،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وَأَصْحَابِهِ أَجْمَعِيْنَ. 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02540"/>
            <a:ext cx="82868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14349" y="384987"/>
            <a:ext cx="750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424" y="2200870"/>
            <a:ext cx="76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اِتَّقُوْا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اللهَ،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وَاعْلَمُوْا أَنَّ اللهَ مَعَ الْمُتَّقِيْنَ.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68676"/>
            <a:ext cx="8286808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</a:t>
            </a:r>
            <a:r>
              <a:rPr lang="en-US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endParaRPr lang="en-US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2174865"/>
            <a:ext cx="9144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للهِ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92" y="4620161"/>
            <a:ext cx="8286808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10" y="38100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570459" y="457200"/>
            <a:ext cx="6048672" cy="11025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503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107156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7828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ar-SA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484313"/>
            <a:ext cx="8532813" cy="2308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وَا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مُسْلِمِيْنَ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وَالْمُسْلِمَاتِ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الأَحْيَاءِ مِنْهُمْ وَالأَمْوَات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4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885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88" y="1947208"/>
            <a:ext cx="878522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الْبَلَاءَ وَالْوَبَاءَ وَالْفَحْشَاءَ مَا لَا يَصْرِفُهُ غَيْرُكَ. اللَّهُمَّ إِنَّا نَعُوذُ بِكَ مِنَ البَرَصِ وَالْجُنُونِ وَالْجُذَامِ وَسَيِّئِ الأَسْقَامِ،	اللَّهُمَّ اشْفِ مَرْضَانَا وَارْحَمْ مَوْتَانَا وَالْطُفْ بِنَا فِيمَا نَزَلَ بِنَا. </a:t>
            </a:r>
          </a:p>
        </p:txBody>
      </p:sp>
    </p:spTree>
    <p:extLst>
      <p:ext uri="{BB962C8B-B14F-4D97-AF65-F5344CB8AC3E}">
        <p14:creationId xmlns:p14="http://schemas.microsoft.com/office/powerpoint/2010/main" val="24313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544" y="62068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Senantiasa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Mendapat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Pertolongan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Hidayah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Taufiq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Kesihatan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Keselamatan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DariMu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…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Pemurah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Kebawah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Mulia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Kami,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Marhum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Mahmud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Muktafi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Shah,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Limpahilah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Nur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Zahirah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Terengganu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Ahli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Keluarga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Keturunan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Kerabat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Para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Ulama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Semua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Pembesar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Hakim-hakim,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Pegawai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Kerajaan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Rakyat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Jelata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Dari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Kalangan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Orang Islam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Mereka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Beriman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Lelaki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Perempuan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Dunia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Akhirat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Segala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Wahai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Penyayang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Kami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Tengku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Muhammad Ismail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pic>
        <p:nvPicPr>
          <p:cNvPr id="82948" name="Picture 3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315502"/>
            <a:ext cx="8735886" cy="4262705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آتِنَا فِي الدُّنْيَا حَسَنَةً وَفِي الآخِرَةِ حَسَنَةً  وَقِنَا عَذَابَ النَّارِ. وَصَلَّى اللهُ عَلىَ سَيِّدِنَا مُحَمَّدٍ وَعَلىَ آلِهِ وَصَحْبِهِ وَسَلَّمْ. وَالْحَمْدُ للهِ رَبِّ الْعَالَمِيْنَ.</a:t>
            </a:r>
            <a:endParaRPr lang="en-US" sz="4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8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Sentiasala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Allah,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  <p:extLst>
      <p:ext uri="{BB962C8B-B14F-4D97-AF65-F5344CB8AC3E}">
        <p14:creationId xmlns:p14="http://schemas.microsoft.com/office/powerpoint/2010/main" val="30709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904762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رَسُوْلُ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0628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31719"/>
            <a:ext cx="8643998" cy="20928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kami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Allah.</a:t>
            </a:r>
            <a:endParaRPr lang="en-US" sz="26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1750874"/>
            <a:ext cx="8572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عَلَى سَيِّدِنَا وَمَوْلاَنَا مُحَمَّدٍ، وَعَلَى آلِهِ وَأَصْحَابِهِ أَجْمَعِيْنَ. 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77831"/>
            <a:ext cx="8439208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357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14348" y="36663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00464"/>
            <a:ext cx="8763000" cy="861774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اِتَّقُوْا اللهَ ، وَاعْلَمُوْا أَنَّ اللهَ مَعَ الْمُتَّقِيْنَ.</a:t>
            </a:r>
            <a:endParaRPr lang="ms-MY" sz="5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346138"/>
            <a:ext cx="8610600" cy="1292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75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Rounded Rectangle 5"/>
          <p:cNvSpPr/>
          <p:nvPr/>
        </p:nvSpPr>
        <p:spPr>
          <a:xfrm>
            <a:off x="531628" y="1855113"/>
            <a:ext cx="8067971" cy="7356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Kemuncak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Haji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24200" y="2514600"/>
            <a:ext cx="5410200" cy="76944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Rukun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terpenting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Haji</a:t>
            </a:r>
            <a:endParaRPr lang="ms-MY" sz="2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Dodecagon 8"/>
          <p:cNvSpPr/>
          <p:nvPr/>
        </p:nvSpPr>
        <p:spPr>
          <a:xfrm>
            <a:off x="147084" y="1778913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855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4777026"/>
            <a:ext cx="8755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ms-MY" sz="5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35743" y="5145844"/>
            <a:ext cx="7156413" cy="46166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s-MY" sz="2400" i="1" dirty="0"/>
              <a:t>Ibadat haji itu (sah dengan berwuquf) di </a:t>
            </a:r>
            <a:r>
              <a:rPr lang="ms-MY" sz="2400" i="1" dirty="0" err="1"/>
              <a:t>Arafah</a:t>
            </a:r>
            <a:endParaRPr lang="ms-MY" sz="1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5743" y="4183559"/>
            <a:ext cx="7156413" cy="769441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اَلْحَجُّ عَرَفَةُ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6200" y="3429000"/>
            <a:ext cx="4790149" cy="789687"/>
          </a:xfrm>
          <a:prstGeom prst="rightArrow">
            <a:avLst>
              <a:gd name="adj1" fmla="val 63499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SABDA RASULULLAH SAW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533400" y="1219200"/>
            <a:ext cx="8066199" cy="12031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kemerdekaan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api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kebanggaan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para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10" name="Dodecagon 9"/>
          <p:cNvSpPr/>
          <p:nvPr/>
        </p:nvSpPr>
        <p:spPr>
          <a:xfrm>
            <a:off x="226828" y="914400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855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857" y="2893736"/>
            <a:ext cx="8755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ms-MY" sz="5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6200" y="4473476"/>
            <a:ext cx="8991600" cy="230832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s-MY" sz="2400" b="1" i="1" dirty="0"/>
              <a:t>“Hari yang paling ramai Allah merdekakan hamba dari api neraka adalah hari </a:t>
            </a:r>
            <a:r>
              <a:rPr lang="ms-MY" sz="2400" b="1" i="1" dirty="0" err="1"/>
              <a:t>Arafah</a:t>
            </a:r>
            <a:r>
              <a:rPr lang="ms-MY" sz="2400" b="1" i="1" dirty="0"/>
              <a:t> dan sesungguhnya rahmat dan anugerah Allah menghampiri mereka kemudian Allah melahirkan </a:t>
            </a:r>
            <a:r>
              <a:rPr lang="ms-MY" sz="2400" b="1" i="1" dirty="0" err="1"/>
              <a:t>kebangganNya</a:t>
            </a:r>
            <a:r>
              <a:rPr lang="ms-MY" sz="2400" b="1" i="1" dirty="0"/>
              <a:t> kepada para Malaikat dengan keramaian mereka (yang </a:t>
            </a:r>
            <a:r>
              <a:rPr lang="ms-MY" sz="2400" b="1" i="1" dirty="0" err="1"/>
              <a:t>berwukuf</a:t>
            </a:r>
            <a:r>
              <a:rPr lang="ms-MY" sz="2400" b="1" i="1" dirty="0"/>
              <a:t> di </a:t>
            </a:r>
            <a:r>
              <a:rPr lang="ms-MY" sz="2400" b="1" i="1" dirty="0" err="1"/>
              <a:t>Arafah</a:t>
            </a:r>
            <a:r>
              <a:rPr lang="ms-MY" sz="2400" b="1" i="1" dirty="0"/>
              <a:t>) lalu  Allah berfirman: Apakah yang mereka itu kehendaki? (mereka itu tidak menghendaki apa-apa selain </a:t>
            </a:r>
            <a:r>
              <a:rPr lang="ms-MY" sz="2400" b="1" i="1" dirty="0" err="1"/>
              <a:t>keredhaanku</a:t>
            </a:r>
            <a:r>
              <a:rPr lang="ms-MY" sz="2400" b="1" i="1" dirty="0"/>
              <a:t>)”.</a:t>
            </a:r>
            <a:endParaRPr lang="ms-MY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387" y="3096161"/>
            <a:ext cx="9144000" cy="1323439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مَا مِنْ يَوْمٍ أَكْثَرُ مِنْ أَنْ يَعْتِقَ اللهُ فِيْهِ عَبْدًا مِنَ النَّارِ مِنْ يَوْمِ عَرَفَةَ، وَإِنَّهُ لَيَدْنُوْ ثُمَّ يُبَاهِيْ بِهِمُ الْمَلاَئِكَةَ فَيَقُوْلُ : مَا أَرَادَ هَؤُلاَءِ 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6200" y="2362200"/>
            <a:ext cx="4790149" cy="789687"/>
          </a:xfrm>
          <a:prstGeom prst="rightArrow">
            <a:avLst>
              <a:gd name="adj1" fmla="val 63499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SABDA RASULULLAH SAW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533400" y="1311424"/>
            <a:ext cx="8382000" cy="12031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s.w.t.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menyempurnakan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mencukupkan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decagon 9"/>
          <p:cNvSpPr/>
          <p:nvPr/>
        </p:nvSpPr>
        <p:spPr>
          <a:xfrm>
            <a:off x="226828" y="1006624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855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857" y="3151625"/>
            <a:ext cx="8755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ms-MY" sz="5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6200" y="5027473"/>
            <a:ext cx="8991600" cy="1200329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s-MY" sz="2400" b="1" i="1" dirty="0"/>
              <a:t>“… pada hari ini, Aku telah sempurnakan bagi kamu Agama kamu, dan Aku telah cukupkan </a:t>
            </a:r>
            <a:r>
              <a:rPr lang="ms-MY" sz="2400" b="1" i="1" dirty="0" err="1"/>
              <a:t>nikmatKu</a:t>
            </a:r>
            <a:r>
              <a:rPr lang="ms-MY" sz="2400" b="1" i="1" dirty="0"/>
              <a:t> kepada kamu, dan Aku telah </a:t>
            </a:r>
            <a:r>
              <a:rPr lang="ms-MY" sz="2400" b="1" i="1" dirty="0" err="1"/>
              <a:t>redhakan</a:t>
            </a:r>
            <a:r>
              <a:rPr lang="ms-MY" sz="2400" b="1" i="1" dirty="0"/>
              <a:t> Islam itu menjadi Agama untuk kamu…” </a:t>
            </a:r>
            <a:endParaRPr lang="ms-MY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387" y="3354050"/>
            <a:ext cx="9144000" cy="144655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الْيَوْمَ أَكْمَلْتُ لَكُمْ دِينَكُمْ وَأَتْمَمْتُ عَلَيْكُمْ نِعْمَتِي وَرَضِيتُ لَكُمُ الْإِسْلَامَ دِينًا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6200" y="2620089"/>
            <a:ext cx="4790149" cy="789687"/>
          </a:xfrm>
          <a:prstGeom prst="rightArrow">
            <a:avLst>
              <a:gd name="adj1" fmla="val 63499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SURAH AL MAAIDAH, AYAT 3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1058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</dc:creator>
  <cp:lastModifiedBy>USER</cp:lastModifiedBy>
  <cp:revision>107</cp:revision>
  <dcterms:created xsi:type="dcterms:W3CDTF">2018-10-10T23:20:07Z</dcterms:created>
  <dcterms:modified xsi:type="dcterms:W3CDTF">2020-07-23T03:28:09Z</dcterms:modified>
</cp:coreProperties>
</file>